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58" r:id="rId8"/>
    <p:sldId id="259" r:id="rId9"/>
    <p:sldId id="260" r:id="rId10"/>
    <p:sldId id="261" r:id="rId11"/>
    <p:sldId id="262" r:id="rId12"/>
    <p:sldId id="263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336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874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2216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185370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7348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0222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00077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3157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181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4176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84851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909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3551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6731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05255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7536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051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D291B17-9318-49DB-B28B-6E5994AE958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936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Цветной Paint пигментс">
            <a:extLst>
              <a:ext uri="{FF2B5EF4-FFF2-40B4-BE49-F238E27FC236}">
                <a16:creationId xmlns:a16="http://schemas.microsoft.com/office/drawing/2014/main" id="{EB148F87-AFFD-5170-7162-3996AC25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48596-5A46-45F1-99D7-FA9ACB49F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10" y="2324906"/>
            <a:ext cx="3412067" cy="1588698"/>
          </a:xfrm>
        </p:spPr>
        <p:txBody>
          <a:bodyPr>
            <a:normAutofit fontScale="90000"/>
          </a:bodyPr>
          <a:lstStyle/>
          <a:p>
            <a:r>
              <a:rPr lang="ru-RU" b="0" i="0" dirty="0">
                <a:solidFill>
                  <a:schemeClr val="tx1"/>
                </a:solidFill>
                <a:effectLst/>
                <a:latin typeface="YS Text"/>
              </a:rPr>
              <a:t>Методы выделения границ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36A514-90E2-474A-A131-E39FB3B30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510" y="3945249"/>
            <a:ext cx="3412067" cy="738820"/>
          </a:xfrm>
        </p:spPr>
        <p:txBody>
          <a:bodyPr>
            <a:normAutofit/>
          </a:bodyPr>
          <a:lstStyle/>
          <a:p>
            <a:r>
              <a:rPr lang="ru-RU" b="0" i="0" dirty="0">
                <a:solidFill>
                  <a:schemeClr val="tx1"/>
                </a:solidFill>
                <a:effectLst/>
                <a:latin typeface="YS Text"/>
              </a:rPr>
              <a:t>Алгоритмы цифровой обработки мультимедиа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630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Текст 2">
                <a:extLst>
                  <a:ext uri="{FF2B5EF4-FFF2-40B4-BE49-F238E27FC236}">
                    <a16:creationId xmlns:a16="http://schemas.microsoft.com/office/drawing/2014/main" id="{CF5C7121-7E8C-4E58-809F-F4F686D43F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746" y="4816703"/>
                <a:ext cx="3300984" cy="57626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2400" b="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20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8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3" name="Текст 2">
                <a:extLst>
                  <a:ext uri="{FF2B5EF4-FFF2-40B4-BE49-F238E27FC236}">
                    <a16:creationId xmlns:a16="http://schemas.microsoft.com/office/drawing/2014/main" id="{CF5C7121-7E8C-4E58-809F-F4F686D43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6" y="4816703"/>
                <a:ext cx="3300984" cy="5762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Текст 4">
                <a:extLst>
                  <a:ext uri="{FF2B5EF4-FFF2-40B4-BE49-F238E27FC236}">
                    <a16:creationId xmlns:a16="http://schemas.microsoft.com/office/drawing/2014/main" id="{D24B7F2B-E19C-437A-846C-1742B0CFD5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5395" y="4816703"/>
                <a:ext cx="3300984" cy="57626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2400" b="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20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8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4" name="Текст 4">
                <a:extLst>
                  <a:ext uri="{FF2B5EF4-FFF2-40B4-BE49-F238E27FC236}">
                    <a16:creationId xmlns:a16="http://schemas.microsoft.com/office/drawing/2014/main" id="{D24B7F2B-E19C-437A-846C-1742B0CFD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395" y="4816703"/>
                <a:ext cx="3300984" cy="5762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Текст 6">
                <a:extLst>
                  <a:ext uri="{FF2B5EF4-FFF2-40B4-BE49-F238E27FC236}">
                    <a16:creationId xmlns:a16="http://schemas.microsoft.com/office/drawing/2014/main" id="{2D790923-B5AF-49C9-9AD0-132EB15DF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54531" y="4805374"/>
                <a:ext cx="3300984" cy="57626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2400" b="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20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8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5" name="Текст 6">
                <a:extLst>
                  <a:ext uri="{FF2B5EF4-FFF2-40B4-BE49-F238E27FC236}">
                    <a16:creationId xmlns:a16="http://schemas.microsoft.com/office/drawing/2014/main" id="{2D790923-B5AF-49C9-9AD0-132EB15DF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531" y="4805374"/>
                <a:ext cx="3300984" cy="5762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A445B7-9B32-4732-BB34-5B9F8BCDB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84" y="1576240"/>
            <a:ext cx="3287507" cy="28500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BE4B3AA-FB4F-4C0F-BCF8-3F03EAF8B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5395" y="1576239"/>
            <a:ext cx="3300984" cy="28500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7B58DDD-9382-4479-A077-8A1D4F665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8526" y="1576239"/>
            <a:ext cx="3272993" cy="28500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431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Текст 2">
                <a:extLst>
                  <a:ext uri="{FF2B5EF4-FFF2-40B4-BE49-F238E27FC236}">
                    <a16:creationId xmlns:a16="http://schemas.microsoft.com/office/drawing/2014/main" id="{9E124ED9-E5FA-498D-8979-E9648156D0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746" y="4816703"/>
                <a:ext cx="3300984" cy="57626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2400" b="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20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8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Текст 2">
                <a:extLst>
                  <a:ext uri="{FF2B5EF4-FFF2-40B4-BE49-F238E27FC236}">
                    <a16:creationId xmlns:a16="http://schemas.microsoft.com/office/drawing/2014/main" id="{9E124ED9-E5FA-498D-8979-E9648156D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6" y="4816703"/>
                <a:ext cx="3300984" cy="5762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Текст 4">
                <a:extLst>
                  <a:ext uri="{FF2B5EF4-FFF2-40B4-BE49-F238E27FC236}">
                    <a16:creationId xmlns:a16="http://schemas.microsoft.com/office/drawing/2014/main" id="{DC0B0ACE-E161-4215-97FA-C2AF66C0A7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5395" y="4816703"/>
                <a:ext cx="3300984" cy="57626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2400" b="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20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8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Текст 4">
                <a:extLst>
                  <a:ext uri="{FF2B5EF4-FFF2-40B4-BE49-F238E27FC236}">
                    <a16:creationId xmlns:a16="http://schemas.microsoft.com/office/drawing/2014/main" id="{DC0B0ACE-E161-4215-97FA-C2AF66C0A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395" y="4816703"/>
                <a:ext cx="3300984" cy="5762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Текст 6">
                <a:extLst>
                  <a:ext uri="{FF2B5EF4-FFF2-40B4-BE49-F238E27FC236}">
                    <a16:creationId xmlns:a16="http://schemas.microsoft.com/office/drawing/2014/main" id="{1A8F10F2-9509-42CF-B6EC-48D0F4E0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54531" y="4805374"/>
                <a:ext cx="3300984" cy="57626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2400" b="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20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8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Текст 6">
                <a:extLst>
                  <a:ext uri="{FF2B5EF4-FFF2-40B4-BE49-F238E27FC236}">
                    <a16:creationId xmlns:a16="http://schemas.microsoft.com/office/drawing/2014/main" id="{1A8F10F2-9509-42CF-B6EC-48D0F4E0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531" y="4805374"/>
                <a:ext cx="3300984" cy="5762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C72C728-7B92-4235-A6F0-7E59D73E2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81" y="1576238"/>
            <a:ext cx="3300984" cy="28500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DAC39BD-6469-4CE8-B93A-5AD8E2B3F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508" y="1576237"/>
            <a:ext cx="3300984" cy="28500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ABEF0AB-566F-45A1-AE27-A7240C424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4531" y="1576237"/>
            <a:ext cx="3300984" cy="28500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155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C0B28-B3D9-47B7-B492-4146EBD39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52984"/>
            <a:ext cx="10353762" cy="97045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  <a:effectLst/>
                <a:latin typeface="YS Text"/>
              </a:rPr>
              <a:t>П</a:t>
            </a:r>
            <a:r>
              <a:rPr lang="ru-RU" b="0" i="0" dirty="0">
                <a:solidFill>
                  <a:schemeClr val="tx1"/>
                </a:solidFill>
                <a:effectLst/>
                <a:latin typeface="YS Text"/>
              </a:rPr>
              <a:t>ороговые значения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F5474C19-F645-4747-974C-3A5F4515FAAF}"/>
              </a:ext>
            </a:extLst>
          </p:cNvPr>
          <p:cNvSpPr txBox="1">
            <a:spLocks/>
          </p:cNvSpPr>
          <p:nvPr/>
        </p:nvSpPr>
        <p:spPr>
          <a:xfrm>
            <a:off x="4435758" y="4969102"/>
            <a:ext cx="3300984" cy="10720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max_grad</a:t>
            </a:r>
            <a:r>
              <a:rPr lang="en-US" dirty="0"/>
              <a:t> // 25</a:t>
            </a:r>
          </a:p>
          <a:p>
            <a:r>
              <a:rPr lang="en-US" dirty="0" err="1"/>
              <a:t>max_grad</a:t>
            </a:r>
            <a:r>
              <a:rPr lang="en-US" dirty="0"/>
              <a:t> // 15</a:t>
            </a: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0D60689-0ABB-4CBB-8E9C-F1685F33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03" y="1454621"/>
            <a:ext cx="2974227" cy="30636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Текст 2">
            <a:extLst>
              <a:ext uri="{FF2B5EF4-FFF2-40B4-BE49-F238E27FC236}">
                <a16:creationId xmlns:a16="http://schemas.microsoft.com/office/drawing/2014/main" id="{9482D0E5-EC14-4421-B2FB-ED778BB2057B}"/>
              </a:ext>
            </a:extLst>
          </p:cNvPr>
          <p:cNvSpPr txBox="1">
            <a:spLocks/>
          </p:cNvSpPr>
          <p:nvPr/>
        </p:nvSpPr>
        <p:spPr>
          <a:xfrm>
            <a:off x="682146" y="4969102"/>
            <a:ext cx="3300984" cy="10720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max_grad</a:t>
            </a:r>
            <a:r>
              <a:rPr lang="en-US" dirty="0"/>
              <a:t> // 20</a:t>
            </a:r>
          </a:p>
          <a:p>
            <a:r>
              <a:rPr lang="en-US" dirty="0" err="1"/>
              <a:t>max_grad</a:t>
            </a:r>
            <a:r>
              <a:rPr lang="en-US" dirty="0"/>
              <a:t> // 10</a:t>
            </a:r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ED5C0B2-538F-4998-877A-B8DDA0C8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517" y="1408159"/>
            <a:ext cx="2974226" cy="30181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E116E26-C214-43DE-B5C0-B3838C3CF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271" y="1408159"/>
            <a:ext cx="2974226" cy="29716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Текст 2">
            <a:extLst>
              <a:ext uri="{FF2B5EF4-FFF2-40B4-BE49-F238E27FC236}">
                <a16:creationId xmlns:a16="http://schemas.microsoft.com/office/drawing/2014/main" id="{CB93709D-0381-43B3-82A4-2680914B9D21}"/>
              </a:ext>
            </a:extLst>
          </p:cNvPr>
          <p:cNvSpPr txBox="1">
            <a:spLocks/>
          </p:cNvSpPr>
          <p:nvPr/>
        </p:nvSpPr>
        <p:spPr>
          <a:xfrm>
            <a:off x="8189370" y="4969101"/>
            <a:ext cx="3300984" cy="10720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max_grad</a:t>
            </a:r>
            <a:r>
              <a:rPr lang="en-US" dirty="0"/>
              <a:t> // 30</a:t>
            </a:r>
          </a:p>
          <a:p>
            <a:r>
              <a:rPr lang="en-US" dirty="0" err="1"/>
              <a:t>max_grad</a:t>
            </a:r>
            <a:r>
              <a:rPr lang="en-US" dirty="0"/>
              <a:t> // 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2681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">
            <a:extLst>
              <a:ext uri="{FF2B5EF4-FFF2-40B4-BE49-F238E27FC236}">
                <a16:creationId xmlns:a16="http://schemas.microsoft.com/office/drawing/2014/main" id="{66F636A1-750C-4E7A-8554-22B675580B21}"/>
              </a:ext>
            </a:extLst>
          </p:cNvPr>
          <p:cNvSpPr txBox="1">
            <a:spLocks/>
          </p:cNvSpPr>
          <p:nvPr/>
        </p:nvSpPr>
        <p:spPr>
          <a:xfrm>
            <a:off x="4399182" y="4612486"/>
            <a:ext cx="3300984" cy="10720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max_grad</a:t>
            </a:r>
            <a:r>
              <a:rPr lang="en-US" dirty="0"/>
              <a:t> // 25</a:t>
            </a:r>
          </a:p>
          <a:p>
            <a:r>
              <a:rPr lang="en-US" dirty="0" err="1"/>
              <a:t>max_grad</a:t>
            </a:r>
            <a:r>
              <a:rPr lang="en-US" dirty="0"/>
              <a:t> // 15</a:t>
            </a:r>
            <a:endParaRPr lang="ru-RU" dirty="0"/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87B4E0CE-0838-4CF7-AD7F-77B02D58F9CC}"/>
              </a:ext>
            </a:extLst>
          </p:cNvPr>
          <p:cNvSpPr txBox="1">
            <a:spLocks/>
          </p:cNvSpPr>
          <p:nvPr/>
        </p:nvSpPr>
        <p:spPr>
          <a:xfrm>
            <a:off x="645570" y="4612486"/>
            <a:ext cx="3300984" cy="10720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max_grad</a:t>
            </a:r>
            <a:r>
              <a:rPr lang="en-US" dirty="0"/>
              <a:t> // 20</a:t>
            </a:r>
          </a:p>
          <a:p>
            <a:r>
              <a:rPr lang="en-US" dirty="0" err="1"/>
              <a:t>max_grad</a:t>
            </a:r>
            <a:r>
              <a:rPr lang="en-US" dirty="0"/>
              <a:t> // 10</a:t>
            </a:r>
            <a:endParaRPr lang="ru-RU" dirty="0"/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30CDA656-AF4F-4F98-BC71-FC673E38C002}"/>
              </a:ext>
            </a:extLst>
          </p:cNvPr>
          <p:cNvSpPr txBox="1">
            <a:spLocks/>
          </p:cNvSpPr>
          <p:nvPr/>
        </p:nvSpPr>
        <p:spPr>
          <a:xfrm>
            <a:off x="8152794" y="4612485"/>
            <a:ext cx="3300984" cy="10720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max_grad</a:t>
            </a:r>
            <a:r>
              <a:rPr lang="en-US" dirty="0"/>
              <a:t> // 30</a:t>
            </a:r>
          </a:p>
          <a:p>
            <a:r>
              <a:rPr lang="en-US" dirty="0" err="1"/>
              <a:t>max_grad</a:t>
            </a:r>
            <a:r>
              <a:rPr lang="en-US" dirty="0"/>
              <a:t> // 20</a:t>
            </a:r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A37A24-FB27-4583-94C5-F78D52F7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958" y="1051543"/>
            <a:ext cx="3028655" cy="30181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86745B3-8DE9-4943-B5DA-C64A12AFF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219" y="1051543"/>
            <a:ext cx="3096909" cy="30181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1867BBC-507F-48C5-BE7F-CD5024C0C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08" y="1051543"/>
            <a:ext cx="3096908" cy="30181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119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2">
            <a:extLst>
              <a:ext uri="{FF2B5EF4-FFF2-40B4-BE49-F238E27FC236}">
                <a16:creationId xmlns:a16="http://schemas.microsoft.com/office/drawing/2014/main" id="{FDB9A90F-03FD-46E8-916C-510DD470F479}"/>
              </a:ext>
            </a:extLst>
          </p:cNvPr>
          <p:cNvSpPr txBox="1">
            <a:spLocks/>
          </p:cNvSpPr>
          <p:nvPr/>
        </p:nvSpPr>
        <p:spPr>
          <a:xfrm>
            <a:off x="4399182" y="4612486"/>
            <a:ext cx="3300984" cy="10720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max_grad</a:t>
            </a:r>
            <a:r>
              <a:rPr lang="en-US" dirty="0"/>
              <a:t> // 25</a:t>
            </a:r>
          </a:p>
          <a:p>
            <a:r>
              <a:rPr lang="en-US" dirty="0" err="1"/>
              <a:t>max_grad</a:t>
            </a:r>
            <a:r>
              <a:rPr lang="en-US" dirty="0"/>
              <a:t> // 15</a:t>
            </a:r>
            <a:endParaRPr lang="ru-RU" dirty="0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FDB163B8-8448-46E1-AD65-79B498AF51C0}"/>
              </a:ext>
            </a:extLst>
          </p:cNvPr>
          <p:cNvSpPr txBox="1">
            <a:spLocks/>
          </p:cNvSpPr>
          <p:nvPr/>
        </p:nvSpPr>
        <p:spPr>
          <a:xfrm>
            <a:off x="645570" y="4612486"/>
            <a:ext cx="3300984" cy="10720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max_grad</a:t>
            </a:r>
            <a:r>
              <a:rPr lang="en-US" dirty="0"/>
              <a:t> // 20</a:t>
            </a:r>
          </a:p>
          <a:p>
            <a:r>
              <a:rPr lang="en-US" dirty="0" err="1"/>
              <a:t>max_grad</a:t>
            </a:r>
            <a:r>
              <a:rPr lang="en-US" dirty="0"/>
              <a:t> // 10</a:t>
            </a:r>
            <a:endParaRPr lang="ru-RU" dirty="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805B547A-E967-464D-A5C0-CAC71FC1AAFF}"/>
              </a:ext>
            </a:extLst>
          </p:cNvPr>
          <p:cNvSpPr txBox="1">
            <a:spLocks/>
          </p:cNvSpPr>
          <p:nvPr/>
        </p:nvSpPr>
        <p:spPr>
          <a:xfrm>
            <a:off x="8152794" y="4612485"/>
            <a:ext cx="3300984" cy="10720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max_grad</a:t>
            </a:r>
            <a:r>
              <a:rPr lang="en-US" dirty="0"/>
              <a:t> // 30</a:t>
            </a:r>
          </a:p>
          <a:p>
            <a:r>
              <a:rPr lang="en-US" dirty="0" err="1"/>
              <a:t>max_grad</a:t>
            </a:r>
            <a:r>
              <a:rPr lang="en-US" dirty="0"/>
              <a:t> // 20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F41A2AF-FCF3-4BDC-9921-77926B3DF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45" y="1051543"/>
            <a:ext cx="3096909" cy="30128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DE165F4-B943-43B0-A93D-3FDE37366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658" y="1046309"/>
            <a:ext cx="3186684" cy="30181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83E5AF8-D660-4413-904A-671C85892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794" y="1046309"/>
            <a:ext cx="3186684" cy="30128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8260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2">
            <a:extLst>
              <a:ext uri="{FF2B5EF4-FFF2-40B4-BE49-F238E27FC236}">
                <a16:creationId xmlns:a16="http://schemas.microsoft.com/office/drawing/2014/main" id="{4EA7F392-877D-4E08-99FF-3161EDDD14A6}"/>
              </a:ext>
            </a:extLst>
          </p:cNvPr>
          <p:cNvSpPr txBox="1">
            <a:spLocks/>
          </p:cNvSpPr>
          <p:nvPr/>
        </p:nvSpPr>
        <p:spPr>
          <a:xfrm>
            <a:off x="4399182" y="4612486"/>
            <a:ext cx="3300984" cy="10720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max_grad</a:t>
            </a:r>
            <a:r>
              <a:rPr lang="en-US" dirty="0"/>
              <a:t> // 25</a:t>
            </a:r>
          </a:p>
          <a:p>
            <a:r>
              <a:rPr lang="en-US" dirty="0" err="1"/>
              <a:t>max_grad</a:t>
            </a:r>
            <a:r>
              <a:rPr lang="en-US" dirty="0"/>
              <a:t> // 15</a:t>
            </a:r>
            <a:endParaRPr lang="ru-RU" dirty="0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72443E3E-8791-48B0-8392-3CCB62AAA1B6}"/>
              </a:ext>
            </a:extLst>
          </p:cNvPr>
          <p:cNvSpPr txBox="1">
            <a:spLocks/>
          </p:cNvSpPr>
          <p:nvPr/>
        </p:nvSpPr>
        <p:spPr>
          <a:xfrm>
            <a:off x="645570" y="4612486"/>
            <a:ext cx="3300984" cy="10720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max_grad</a:t>
            </a:r>
            <a:r>
              <a:rPr lang="en-US" dirty="0"/>
              <a:t> // 20</a:t>
            </a:r>
          </a:p>
          <a:p>
            <a:r>
              <a:rPr lang="en-US" dirty="0" err="1"/>
              <a:t>max_grad</a:t>
            </a:r>
            <a:r>
              <a:rPr lang="en-US" dirty="0"/>
              <a:t> // 10</a:t>
            </a:r>
            <a:endParaRPr lang="ru-RU" dirty="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B8E87155-E7BB-4A1B-97C3-23E71FEAC60C}"/>
              </a:ext>
            </a:extLst>
          </p:cNvPr>
          <p:cNvSpPr txBox="1">
            <a:spLocks/>
          </p:cNvSpPr>
          <p:nvPr/>
        </p:nvSpPr>
        <p:spPr>
          <a:xfrm>
            <a:off x="8152794" y="4612485"/>
            <a:ext cx="3300984" cy="10720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max_grad</a:t>
            </a:r>
            <a:r>
              <a:rPr lang="en-US" dirty="0"/>
              <a:t> // 30</a:t>
            </a:r>
          </a:p>
          <a:p>
            <a:r>
              <a:rPr lang="en-US" dirty="0" err="1"/>
              <a:t>max_grad</a:t>
            </a:r>
            <a:r>
              <a:rPr lang="en-US" dirty="0"/>
              <a:t> // 20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AFD4266-85CF-42C0-B2A9-64F13ADD6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975" y="1046308"/>
            <a:ext cx="3152621" cy="30181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50D1187-7E81-439E-9ED4-1BDD60BDB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598" y="1046308"/>
            <a:ext cx="3226803" cy="30181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626CE1C-EDAA-4209-A7FE-B0175C683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04" y="1046308"/>
            <a:ext cx="3226803" cy="30181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0908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2">
            <a:extLst>
              <a:ext uri="{FF2B5EF4-FFF2-40B4-BE49-F238E27FC236}">
                <a16:creationId xmlns:a16="http://schemas.microsoft.com/office/drawing/2014/main" id="{823D89D3-6952-4848-95B8-3F678DAF8906}"/>
              </a:ext>
            </a:extLst>
          </p:cNvPr>
          <p:cNvSpPr txBox="1">
            <a:spLocks/>
          </p:cNvSpPr>
          <p:nvPr/>
        </p:nvSpPr>
        <p:spPr>
          <a:xfrm>
            <a:off x="4399182" y="4612486"/>
            <a:ext cx="3300984" cy="10720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max_grad</a:t>
            </a:r>
            <a:r>
              <a:rPr lang="en-US" dirty="0"/>
              <a:t> // 25</a:t>
            </a:r>
          </a:p>
          <a:p>
            <a:r>
              <a:rPr lang="en-US" dirty="0" err="1"/>
              <a:t>max_grad</a:t>
            </a:r>
            <a:r>
              <a:rPr lang="en-US" dirty="0"/>
              <a:t> // 15</a:t>
            </a:r>
            <a:endParaRPr lang="ru-RU" dirty="0"/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4C50DD37-5E18-4CAF-8E7C-86F3AD4C0CB3}"/>
              </a:ext>
            </a:extLst>
          </p:cNvPr>
          <p:cNvSpPr txBox="1">
            <a:spLocks/>
          </p:cNvSpPr>
          <p:nvPr/>
        </p:nvSpPr>
        <p:spPr>
          <a:xfrm>
            <a:off x="645570" y="4612486"/>
            <a:ext cx="3300984" cy="10720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max_grad</a:t>
            </a:r>
            <a:r>
              <a:rPr lang="en-US" dirty="0"/>
              <a:t> // 20</a:t>
            </a:r>
          </a:p>
          <a:p>
            <a:r>
              <a:rPr lang="en-US" dirty="0" err="1"/>
              <a:t>max_grad</a:t>
            </a:r>
            <a:r>
              <a:rPr lang="en-US" dirty="0"/>
              <a:t> // 10</a:t>
            </a:r>
            <a:endParaRPr lang="ru-RU" dirty="0"/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3E442395-5B1A-4A34-ADF6-5F92044475FC}"/>
              </a:ext>
            </a:extLst>
          </p:cNvPr>
          <p:cNvSpPr txBox="1">
            <a:spLocks/>
          </p:cNvSpPr>
          <p:nvPr/>
        </p:nvSpPr>
        <p:spPr>
          <a:xfrm>
            <a:off x="8152794" y="4612485"/>
            <a:ext cx="3300984" cy="10720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max_grad</a:t>
            </a:r>
            <a:r>
              <a:rPr lang="en-US" dirty="0"/>
              <a:t> // 30</a:t>
            </a:r>
          </a:p>
          <a:p>
            <a:r>
              <a:rPr lang="en-US" dirty="0" err="1"/>
              <a:t>max_grad</a:t>
            </a:r>
            <a:r>
              <a:rPr lang="en-US" dirty="0"/>
              <a:t> // 20</a:t>
            </a:r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04172C7-35EB-4D64-AEFA-74BDC74AB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04" y="1046308"/>
            <a:ext cx="3226803" cy="30181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983B176-2939-46AB-81F0-F771F8D78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599" y="1046307"/>
            <a:ext cx="3226803" cy="30181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D50A787-3304-4756-A33E-99B0B97BC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502" y="1046307"/>
            <a:ext cx="3217567" cy="30181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304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1C027-D791-4B84-A956-AA3EEDD2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chemeClr val="tx1"/>
                </a:solidFill>
                <a:effectLst/>
                <a:latin typeface="YS Text"/>
              </a:rPr>
              <a:t>Оператор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8ACEAA-1BD1-499C-9397-5EA039D27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B2847E-673A-4054-8C4D-8D2BAE4BCFB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0A96C4-80B5-4CCE-80BE-AFBB7695F8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2C7F42-23E3-42AC-8D26-C6C4016C0D55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544F44F-2FFA-4677-8875-A1E7ACCD67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845CA6A-059B-4C62-A143-C9E547C8277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022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F26FEE-9797-4420-A0E5-C7B176B0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73F453-0346-4DB3-B970-C279B922C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099B82-14C9-4E68-9A82-88D1A18D8E3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449DEF2-FFC5-442B-BF0D-953C93B11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E299707-E55B-4448-A379-75BA1347701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521F77-E586-40E4-91B1-B80B52B334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01D8893-B122-463E-AC11-4153568A32D7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6631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1536F-9146-4E4C-8415-0EA039117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  <a:effectLst/>
              </a:rPr>
              <a:t>А</a:t>
            </a:r>
            <a:r>
              <a:rPr lang="ru-RU" b="0" i="0" dirty="0">
                <a:solidFill>
                  <a:schemeClr val="tx1"/>
                </a:solidFill>
                <a:effectLst/>
              </a:rPr>
              <a:t>льтернативный способ выявления границ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300FA4-1D85-4F61-9C0C-E766E38D7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5B8E77-FEFE-41E5-94F0-D73C928E9F93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42FB59F-0EEF-41D5-8CDD-EC77552DB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7F2313F-57EC-4AE6-83C0-C734A124C30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2B0EAA4-0F15-4E0F-9C3B-CC3A3D05F6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F28360B-8E48-4525-9F0B-67451E8C266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31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D6E947-D62B-4CCF-BB4B-F4017CEDF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Выбор изображений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0CB6D9-0FF1-4B14-8404-2787C757A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dirty="0">
                <a:solidFill>
                  <a:schemeClr val="tx1"/>
                </a:solidFill>
              </a:rPr>
              <a:t>Для анализа были выбраны люди находящиеся на дороге или пешеходных переходах.</a:t>
            </a:r>
            <a:r>
              <a:rPr lang="ru-RU" b="0" i="0" dirty="0">
                <a:solidFill>
                  <a:schemeClr val="tx1"/>
                </a:solidFill>
                <a:effectLst/>
                <a:latin typeface="Roboto"/>
              </a:rPr>
              <a:t> </a:t>
            </a:r>
            <a:r>
              <a:rPr lang="ru-RU" b="0" i="0" dirty="0">
                <a:solidFill>
                  <a:schemeClr val="tx1"/>
                </a:solidFill>
                <a:effectLst/>
              </a:rPr>
              <a:t>Анализ таких изображений помогает разрабатывать системы предупреждения о пешеходах и предотвращения ДТП, что особенно важно для повышения безопасности на дорогах.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431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4180F-A549-4DEE-840D-F3D550606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B81DEA-C6DD-4D0A-B102-C44CF376E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3BD69D-37DE-4E66-9256-0DCFF846DAAC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5A0F2F7-F26B-4834-887E-C25E48C53A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8CC4A79-23CE-4DF0-ACB7-6CE81A2BAF4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92CB80D-1401-496E-9708-8E180D42F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6147643-88A0-4564-B05C-CF25ED8985C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019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E6A39F-A50A-490D-90D7-807F6BE90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сравнений результатов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1563CB-709D-47C8-81A7-F986FE6B5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DB0DA4-13BA-41B0-8310-9E2CEBA344E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D8D82F4-520D-4A89-A554-F6EEC0A1A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7392C15-4C79-4385-8673-149B62B58E1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1348295-09BC-4745-A440-ADD2FE287B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2EA9958-4FBF-430C-9045-42A5F82BC82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623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765528-656C-4CD5-8835-B2E0F14A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Метод </a:t>
            </a:r>
            <a:r>
              <a:rPr lang="en-US" dirty="0">
                <a:solidFill>
                  <a:schemeClr val="tx1"/>
                </a:solidFill>
              </a:rPr>
              <a:t>Canny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033747-F460-44A4-A52F-273BC6FBB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ru-RU" dirty="0">
                <a:solidFill>
                  <a:schemeClr val="tx1"/>
                </a:solidFill>
              </a:rPr>
              <a:t>1) построение черно-белого изображения;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2) применение фильтрации для подавления шумов;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3) вычисление градиентов функции яркости;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4) подавление </a:t>
            </a:r>
            <a:r>
              <a:rPr lang="ru-RU" dirty="0" err="1">
                <a:solidFill>
                  <a:schemeClr val="tx1"/>
                </a:solidFill>
              </a:rPr>
              <a:t>немаксимумов</a:t>
            </a:r>
            <a:r>
              <a:rPr lang="ru-RU" dirty="0">
                <a:solidFill>
                  <a:schemeClr val="tx1"/>
                </a:solidFill>
              </a:rPr>
              <a:t> (если значение градиента пикселя больше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соседних, то пиксель определяется как граничный, иначе значение пикселя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подавляется);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5) двойная пороговая фильтрация(сравнение величины градиента с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двумя пороговыми значениями).</a:t>
            </a:r>
          </a:p>
        </p:txBody>
      </p:sp>
    </p:spTree>
    <p:extLst>
      <p:ext uri="{BB962C8B-B14F-4D97-AF65-F5344CB8AC3E}">
        <p14:creationId xmlns:p14="http://schemas.microsoft.com/office/powerpoint/2010/main" val="623543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AC7FD1F-D231-4865-87B8-E45009EC2A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914400"/>
                <a:ext cx="10353762" cy="5641847"/>
              </a:xfrm>
            </p:spPr>
            <p:txBody>
              <a:bodyPr/>
              <a:lstStyle/>
              <a:p>
                <a:r>
                  <a:rPr lang="ru-RU" dirty="0">
                    <a:solidFill>
                      <a:schemeClr val="tx1"/>
                    </a:solidFill>
                  </a:rPr>
                  <a:t>Вычисление градиента функции яркости.</a:t>
                </a:r>
                <a:br>
                  <a:rPr lang="ru-RU" dirty="0">
                    <a:solidFill>
                      <a:schemeClr val="tx1"/>
                    </a:solidFill>
                  </a:rPr>
                </a:br>
                <a:r>
                  <a:rPr lang="ru-RU" dirty="0">
                    <a:solidFill>
                      <a:schemeClr val="tx1"/>
                    </a:solidFill>
                  </a:rPr>
                  <a:t>Изображение – функция яркости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:r>
                  <a:rPr lang="ru-RU" dirty="0">
                    <a:solidFill>
                      <a:schemeClr val="tx1"/>
                    </a:solidFill>
                  </a:rPr>
                  <a:t>Градиент функции двух переменных в точке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</a:rPr>
                  <a:t>называется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369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</a:rPr>
                  <a:t>Полученный из значений частных производных в точке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tx1"/>
                    </a:solidFill>
                  </a:rPr>
                  <a:t>. Далее отобразим градиент следующим образом: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</a:rPr>
                  <a:t>Величина градиента – это его длина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690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AC7FD1F-D231-4865-87B8-E45009EC2A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914400"/>
                <a:ext cx="10353762" cy="564184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778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64C4B6-C9B1-4174-92AB-67FCF4C3D8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758953"/>
                <a:ext cx="10353762" cy="5032248"/>
              </a:xfrm>
            </p:spPr>
            <p:txBody>
              <a:bodyPr numCol="3"/>
              <a:lstStyle/>
              <a:p>
                <a:r>
                  <a:rPr lang="ru-RU" dirty="0">
                    <a:solidFill>
                      <a:schemeClr val="tx1"/>
                    </a:solidFill>
                  </a:rPr>
                  <a:t>Для вычисления частных </a:t>
                </a:r>
                <a:r>
                  <a:rPr lang="ru-RU" dirty="0" err="1">
                    <a:solidFill>
                      <a:schemeClr val="tx1"/>
                    </a:solidFill>
                  </a:rPr>
                  <a:t>прозводных</a:t>
                </a:r>
                <a:r>
                  <a:rPr lang="ru-RU" dirty="0">
                    <a:solidFill>
                      <a:schemeClr val="tx1"/>
                    </a:solidFill>
                  </a:rPr>
                  <a:t> используется оператор </a:t>
                </a:r>
                <a:r>
                  <a:rPr lang="ru-RU" dirty="0" err="1">
                    <a:solidFill>
                      <a:schemeClr val="tx1"/>
                    </a:solidFill>
                  </a:rPr>
                  <a:t>Собеля</a:t>
                </a:r>
                <a:r>
                  <a:rPr lang="ru-RU" dirty="0">
                    <a:solidFill>
                      <a:schemeClr val="tx1"/>
                    </a:solidFill>
                  </a:rPr>
                  <a:t>, который удобно представить в виде применения операции свертки с двумя матрицами свертки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  </m:t>
                                            </m:r>
                                            <m:r>
                                              <a:rPr lang="ru-RU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   2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   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    </m:t>
                                            </m:r>
                                            <m:r>
                                              <a:rPr lang="ru-RU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</a:rPr>
                  <a:t>Величину градиента нужно сравнивать не со всеми соседями, а только с теми пикселями, по направлению которых значение функции отличается сильнее всего. Для этого найдем величину угла градиента: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369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𝑎𝑟𝑐𝑡𝑔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</a:rPr>
                  <a:t>Величину угла необходимо округлить до 45 градусов, т.к. нужно выбрать лишь одного из 8 соседей.</a:t>
                </a:r>
              </a:p>
              <a:p>
                <a:pPr marL="3690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64C4B6-C9B1-4174-92AB-67FCF4C3D8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758953"/>
                <a:ext cx="10353762" cy="503224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960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8C4F10B-21CE-4F98-96F2-5CAAF80E0F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069848"/>
                <a:ext cx="10353762" cy="5111496"/>
              </a:xfrm>
            </p:spPr>
            <p:txBody>
              <a:bodyPr>
                <a:noAutofit/>
              </a:bodyPr>
              <a:lstStyle/>
              <a:p>
                <a:r>
                  <a:rPr lang="ru-RU" sz="1800" dirty="0">
                    <a:solidFill>
                      <a:schemeClr val="tx1"/>
                    </a:solidFill>
                  </a:rPr>
                  <a:t>Подавление </a:t>
                </a:r>
                <a:r>
                  <a:rPr lang="ru-RU" sz="1800" dirty="0" err="1">
                    <a:solidFill>
                      <a:schemeClr val="tx1"/>
                    </a:solidFill>
                  </a:rPr>
                  <a:t>немаксимумов</a:t>
                </a:r>
                <a:r>
                  <a:rPr lang="ru-RU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1800" dirty="0">
                    <a:solidFill>
                      <a:schemeClr val="tx1"/>
                    </a:solidFill>
                  </a:rPr>
                  <a:t> Границей будет считаться пиксель, градиент которого максимален в сравнении с пикселями по направлению наибольшего роста функции. Если значение градиента выше, чем у пикселей слева и справа, то данный пиксель граница, иначе – не граница.</a:t>
                </a:r>
              </a:p>
              <a:p>
                <a:endParaRPr lang="ru-RU" sz="1800" dirty="0">
                  <a:solidFill>
                    <a:schemeClr val="tx1"/>
                  </a:solidFill>
                </a:endParaRPr>
              </a:p>
              <a:p>
                <a:r>
                  <a:rPr lang="ru-RU" sz="1800" dirty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Двойная </a:t>
                </a:r>
                <a:r>
                  <a:rPr lang="ru-RU" sz="1800" dirty="0" err="1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порговая</a:t>
                </a:r>
                <a:r>
                  <a:rPr lang="ru-RU" sz="1800" dirty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фильтрация</a:t>
                </a:r>
              </a:p>
              <a:p>
                <a:r>
                  <a:rPr lang="ru-RU" sz="1800" dirty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Фильтрация для пикселей которые уже выделены, как граница: </a:t>
                </a:r>
                <a:r>
                  <a:rPr lang="ru-RU" sz="1800" dirty="0">
                    <a:solidFill>
                      <a:schemeClr val="tx1"/>
                    </a:solidFill>
                  </a:rPr>
                  <a:t>Если значение градиента меньшей нижней границы, то пиксель не граница, если значение градиента выше верхней границы, то пиксель точно граница: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mask_edges[suppressed_magnitudes &gt;= high_threshold] = 255</a:t>
                </a:r>
                <a:endParaRPr lang="ru-RU" sz="1800" dirty="0">
                  <a:solidFill>
                    <a:schemeClr val="tx1"/>
                  </a:solidFill>
                </a:endParaRPr>
              </a:p>
              <a:p>
                <a:r>
                  <a:rPr lang="ru-RU" sz="1800" dirty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Для пикселей, значение которых заключено между границами, воспользуемся следующим предположением: </a:t>
                </a:r>
                <a:r>
                  <a:rPr lang="ru-RU" sz="1800" dirty="0">
                    <a:solidFill>
                      <a:schemeClr val="tx1"/>
                    </a:solidFill>
                  </a:rPr>
                  <a:t>Если пиксель – это граница, то он не может быть отдельной границей, рядом должен быть еще один пиксель с границей</a:t>
                </a:r>
              </a:p>
              <a:p>
                <a:pPr marL="36900" indent="0" algn="ctr">
                  <a:buNone/>
                </a:pPr>
                <a:r>
                  <a:rPr lang="en-US" sz="1800" dirty="0" err="1">
                    <a:solidFill>
                      <a:schemeClr val="tx1"/>
                    </a:solidFill>
                  </a:rPr>
                  <a:t>mask_middle</a:t>
                </a:r>
                <a:r>
                  <a:rPr lang="en-US" sz="1800" dirty="0">
                    <a:solidFill>
                      <a:schemeClr val="tx1"/>
                    </a:solidFill>
                  </a:rPr>
                  <a:t>[(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suppressed_magnitudes</a:t>
                </a:r>
                <a:r>
                  <a:rPr lang="en-US" sz="1800" dirty="0">
                    <a:solidFill>
                      <a:schemeClr val="tx1"/>
                    </a:solidFill>
                  </a:rPr>
                  <a:t> &gt;=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low_threshold</a:t>
                </a:r>
                <a:r>
                  <a:rPr lang="en-US" sz="1800" dirty="0">
                    <a:solidFill>
                      <a:schemeClr val="tx1"/>
                    </a:solidFill>
                  </a:rPr>
                  <a:t>) &amp; (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suppressed_magnitudes</a:t>
                </a:r>
                <a:r>
                  <a:rPr lang="en-US" sz="1800" dirty="0">
                    <a:solidFill>
                      <a:schemeClr val="tx1"/>
                    </a:solidFill>
                  </a:rPr>
                  <a:t> &lt;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high_threshold</a:t>
                </a:r>
                <a:r>
                  <a:rPr lang="en-US" sz="1800" dirty="0">
                    <a:solidFill>
                      <a:schemeClr val="tx1"/>
                    </a:solidFill>
                  </a:rPr>
                  <a:t>)]</a:t>
                </a:r>
              </a:p>
              <a:p>
                <a:pPr indent="-342900"/>
                <a:endParaRPr lang="en-US" sz="1800" dirty="0"/>
              </a:p>
              <a:p>
                <a:endParaRPr lang="ru-RU" dirty="0">
                  <a:solidFill>
                    <a:schemeClr val="tx1"/>
                  </a:solidFill>
                </a:endParaRPr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8C4F10B-21CE-4F98-96F2-5CAAF80E0F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069848"/>
                <a:ext cx="10353762" cy="51114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672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5E381-2DEE-4008-A089-6B24B458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chemeClr val="tx1"/>
                </a:solidFill>
                <a:effectLst/>
              </a:rPr>
              <a:t>Размытие по Гауссу</a:t>
            </a:r>
            <a:endParaRPr lang="ru-RU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Текст 16">
                <a:extLst>
                  <a:ext uri="{FF2B5EF4-FFF2-40B4-BE49-F238E27FC236}">
                    <a16:creationId xmlns:a16="http://schemas.microsoft.com/office/drawing/2014/main" id="{765B62E1-4285-420A-8C4A-6D13056006A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7660" y="4989819"/>
                <a:ext cx="3300984" cy="576262"/>
              </a:xfr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7" name="Текст 16">
                <a:extLst>
                  <a:ext uri="{FF2B5EF4-FFF2-40B4-BE49-F238E27FC236}">
                    <a16:creationId xmlns:a16="http://schemas.microsoft.com/office/drawing/2014/main" id="{765B62E1-4285-420A-8C4A-6D13056006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7660" y="4989819"/>
                <a:ext cx="3300984" cy="57626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Текст 17">
                <a:extLst>
                  <a:ext uri="{FF2B5EF4-FFF2-40B4-BE49-F238E27FC236}">
                    <a16:creationId xmlns:a16="http://schemas.microsoft.com/office/drawing/2014/main" id="{49C12FD6-F752-4D01-8BA1-61D6C223CD8D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4380310" y="4989819"/>
                <a:ext cx="3300984" cy="576262"/>
              </a:xfr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8" name="Текст 17">
                <a:extLst>
                  <a:ext uri="{FF2B5EF4-FFF2-40B4-BE49-F238E27FC236}">
                    <a16:creationId xmlns:a16="http://schemas.microsoft.com/office/drawing/2014/main" id="{49C12FD6-F752-4D01-8BA1-61D6C223CD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4380310" y="4989819"/>
                <a:ext cx="3300984" cy="5762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Текст 18">
                <a:extLst>
                  <a:ext uri="{FF2B5EF4-FFF2-40B4-BE49-F238E27FC236}">
                    <a16:creationId xmlns:a16="http://schemas.microsoft.com/office/drawing/2014/main" id="{E533216C-9AEB-4F16-B403-E06F4F5A8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08158" y="4989819"/>
                <a:ext cx="3300984" cy="576262"/>
              </a:xfr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9" name="Текст 18">
                <a:extLst>
                  <a:ext uri="{FF2B5EF4-FFF2-40B4-BE49-F238E27FC236}">
                    <a16:creationId xmlns:a16="http://schemas.microsoft.com/office/drawing/2014/main" id="{E533216C-9AEB-4F16-B403-E06F4F5A8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08158" y="4989819"/>
                <a:ext cx="3300984" cy="57626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Объект 8">
            <a:extLst>
              <a:ext uri="{FF2B5EF4-FFF2-40B4-BE49-F238E27FC236}">
                <a16:creationId xmlns:a16="http://schemas.microsoft.com/office/drawing/2014/main" id="{3B3676E2-3640-48E6-A0EE-AFD0946611E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321406" y="2105025"/>
            <a:ext cx="3297238" cy="26479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32D80A1-4B48-4E37-9618-43F976A96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481" y="1959796"/>
            <a:ext cx="3426338" cy="27105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11EAD0E-7001-458A-84AE-9C276B3361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2831" y="2023756"/>
            <a:ext cx="3298463" cy="26465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997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ECF970C-B092-40F0-8E1B-B7F1E79985A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29746" y="4841895"/>
                <a:ext cx="3300984" cy="576262"/>
              </a:xfr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ECF970C-B092-40F0-8E1B-B7F1E79985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9746" y="4841895"/>
                <a:ext cx="3300984" cy="57626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C0C7F6C5-6CA2-4753-96DA-C010C20FC7F3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4375395" y="4841895"/>
                <a:ext cx="3300984" cy="576262"/>
              </a:xfr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C0C7F6C5-6CA2-4753-96DA-C010C20FC7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4375395" y="4841895"/>
                <a:ext cx="3300984" cy="5762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Текст 6">
                <a:extLst>
                  <a:ext uri="{FF2B5EF4-FFF2-40B4-BE49-F238E27FC236}">
                    <a16:creationId xmlns:a16="http://schemas.microsoft.com/office/drawing/2014/main" id="{EFF5837A-3273-4D31-B6C1-90AEFA39D9D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221044" y="4841895"/>
                <a:ext cx="3300984" cy="576262"/>
              </a:xfr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Текст 6">
                <a:extLst>
                  <a:ext uri="{FF2B5EF4-FFF2-40B4-BE49-F238E27FC236}">
                    <a16:creationId xmlns:a16="http://schemas.microsoft.com/office/drawing/2014/main" id="{EFF5837A-3273-4D31-B6C1-90AEFA39D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221044" y="4841895"/>
                <a:ext cx="3300984" cy="57626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F2829B8-687F-47D2-A39B-4F931CFED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46" y="1611629"/>
            <a:ext cx="3300984" cy="2851215"/>
          </a:xfrm>
          <a:prstGeom prst="round2DiagRect">
            <a:avLst>
              <a:gd name="adj1" fmla="val 16667"/>
              <a:gd name="adj2" fmla="val 536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9A86099-B916-4B45-A357-CE6A0296B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5813" y="1616052"/>
            <a:ext cx="3316637" cy="28512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B361317-EEAE-4D6B-8D94-CDCAA9ACEC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533" y="1612816"/>
            <a:ext cx="3284496" cy="28500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488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Текст 2">
                <a:extLst>
                  <a:ext uri="{FF2B5EF4-FFF2-40B4-BE49-F238E27FC236}">
                    <a16:creationId xmlns:a16="http://schemas.microsoft.com/office/drawing/2014/main" id="{F74A1DF4-C0BF-43A8-8C68-C9DF832CEC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746" y="4816703"/>
                <a:ext cx="3300984" cy="57626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2400" b="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20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8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Текст 2">
                <a:extLst>
                  <a:ext uri="{FF2B5EF4-FFF2-40B4-BE49-F238E27FC236}">
                    <a16:creationId xmlns:a16="http://schemas.microsoft.com/office/drawing/2014/main" id="{F74A1DF4-C0BF-43A8-8C68-C9DF832CE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6" y="4816703"/>
                <a:ext cx="3300984" cy="5762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Текст 4">
                <a:extLst>
                  <a:ext uri="{FF2B5EF4-FFF2-40B4-BE49-F238E27FC236}">
                    <a16:creationId xmlns:a16="http://schemas.microsoft.com/office/drawing/2014/main" id="{2A415B95-8F6D-491C-A99F-ED1855CF26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5395" y="4816703"/>
                <a:ext cx="3300984" cy="57626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2400" b="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20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8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Текст 4">
                <a:extLst>
                  <a:ext uri="{FF2B5EF4-FFF2-40B4-BE49-F238E27FC236}">
                    <a16:creationId xmlns:a16="http://schemas.microsoft.com/office/drawing/2014/main" id="{2A415B95-8F6D-491C-A99F-ED1855CF2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395" y="4816703"/>
                <a:ext cx="3300984" cy="5762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Текст 6">
                <a:extLst>
                  <a:ext uri="{FF2B5EF4-FFF2-40B4-BE49-F238E27FC236}">
                    <a16:creationId xmlns:a16="http://schemas.microsoft.com/office/drawing/2014/main" id="{EF4BD535-B6B2-44C3-9DA8-6836C9885F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54531" y="4805374"/>
                <a:ext cx="3300984" cy="57626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2400" b="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20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8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b="1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Текст 6">
                <a:extLst>
                  <a:ext uri="{FF2B5EF4-FFF2-40B4-BE49-F238E27FC236}">
                    <a16:creationId xmlns:a16="http://schemas.microsoft.com/office/drawing/2014/main" id="{EF4BD535-B6B2-44C3-9DA8-6836C9885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531" y="4805374"/>
                <a:ext cx="3300984" cy="5762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7973580-8D5D-4E30-BCC8-A2C605BAE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92" y="1576240"/>
            <a:ext cx="3316638" cy="28500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A117580-7206-440B-9BCC-E743A9CBA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7681" y="1576241"/>
            <a:ext cx="3316638" cy="28500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C28F9B1-6140-45C1-9CC7-8C48165BA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270" y="1576240"/>
            <a:ext cx="3287507" cy="28500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15011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330</TotalTime>
  <Words>588</Words>
  <Application>Microsoft Office PowerPoint</Application>
  <PresentationFormat>Широкоэкранный</PresentationFormat>
  <Paragraphs>75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Calisto MT</vt:lpstr>
      <vt:lpstr>Cambria Math</vt:lpstr>
      <vt:lpstr>Roboto</vt:lpstr>
      <vt:lpstr>Tw Cen MT</vt:lpstr>
      <vt:lpstr>Wingdings 2</vt:lpstr>
      <vt:lpstr>YS Text</vt:lpstr>
      <vt:lpstr>Сланец</vt:lpstr>
      <vt:lpstr>Методы выделения границ</vt:lpstr>
      <vt:lpstr>Выбор изображений</vt:lpstr>
      <vt:lpstr>Метод Canny</vt:lpstr>
      <vt:lpstr>Презентация PowerPoint</vt:lpstr>
      <vt:lpstr>Презентация PowerPoint</vt:lpstr>
      <vt:lpstr>Презентация PowerPoint</vt:lpstr>
      <vt:lpstr>Размытие по Гауссу</vt:lpstr>
      <vt:lpstr>Презентация PowerPoint</vt:lpstr>
      <vt:lpstr>Презентация PowerPoint</vt:lpstr>
      <vt:lpstr>Презентация PowerPoint</vt:lpstr>
      <vt:lpstr>Презентация PowerPoint</vt:lpstr>
      <vt:lpstr>Пороговые значения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Оператор</vt:lpstr>
      <vt:lpstr>Презентация PowerPoint</vt:lpstr>
      <vt:lpstr>Альтернативный способ выявления границ</vt:lpstr>
      <vt:lpstr>Презентация PowerPoint</vt:lpstr>
      <vt:lpstr>Таблица сравнений результатов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Методы выделения границ</dc:title>
  <dc:creator>Ростислав</dc:creator>
  <cp:lastModifiedBy>Ростислав</cp:lastModifiedBy>
  <cp:revision>23</cp:revision>
  <dcterms:created xsi:type="dcterms:W3CDTF">2024-11-28T09:31:36Z</dcterms:created>
  <dcterms:modified xsi:type="dcterms:W3CDTF">2024-11-29T01:26:31Z</dcterms:modified>
</cp:coreProperties>
</file>